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533CA-FF7B-4C39-AA00-401CEE2B7C7C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ABB2-E297-4191-97A7-BAC0A131D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9000" contrast="17000"/>
          </a:blip>
          <a:srcRect/>
          <a:stretch>
            <a:fillRect/>
          </a:stretch>
        </p:blipFill>
        <p:spPr bwMode="auto">
          <a:xfrm>
            <a:off x="214282" y="714356"/>
            <a:ext cx="87154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GrebennikovaEV\Рабочий стол\рыцарский турнир\1884_big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14752"/>
            <a:ext cx="2357443" cy="273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00108"/>
            <a:ext cx="61436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Что общего между деревом и винтовкой?</a:t>
            </a:r>
            <a:endParaRPr lang="en-US" sz="4400" dirty="0" smtClean="0">
              <a:latin typeface="Monotype Corsiva" pitchFamily="66" charset="0"/>
            </a:endParaRPr>
          </a:p>
          <a:p>
            <a:pPr algn="ctr"/>
            <a:endParaRPr lang="en-US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3077" name="Picture 5" descr="C:\Documents and Settings\GrebennikovaEV\Рабочий стол\рыцарский турнир\Remington_Model_7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57562"/>
            <a:ext cx="3456197" cy="1869845"/>
          </a:xfrm>
          <a:prstGeom prst="rect">
            <a:avLst/>
          </a:prstGeom>
          <a:noFill/>
        </p:spPr>
      </p:pic>
      <p:pic>
        <p:nvPicPr>
          <p:cNvPr id="3079" name="Picture 7" descr="C:\Documents and Settings\GrebennikovaEV\Рабочий стол\рыцарский турнир\013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428868"/>
            <a:ext cx="2771300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00108"/>
            <a:ext cx="621510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Почему копьё и щит – неразлучные друзья и враги?</a:t>
            </a: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Documents and Settings\GrebennikovaEV\Рабочий стол\рыцарский турнир\iCAQ2WOQ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2357454" cy="2357454"/>
          </a:xfrm>
          <a:prstGeom prst="rect">
            <a:avLst/>
          </a:prstGeom>
          <a:noFill/>
        </p:spPr>
      </p:pic>
      <p:pic>
        <p:nvPicPr>
          <p:cNvPr id="10" name="Picture 4" descr="C:\Documents and Settings\GrebennikovaEV\Рабочий стол\рыцарский турнир\741_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14686"/>
            <a:ext cx="2428869" cy="242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857231"/>
            <a:ext cx="62151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Monotype Corsiva" pitchFamily="66" charset="0"/>
              </a:rPr>
              <a:t>«</a:t>
            </a:r>
            <a:r>
              <a:rPr lang="ru-RU" sz="4400" dirty="0" smtClean="0">
                <a:latin typeface="Monotype Corsiva" pitchFamily="66" charset="0"/>
              </a:rPr>
              <a:t>Кто с мечом к нам придёт, от меча и погибнет”… </a:t>
            </a:r>
          </a:p>
          <a:p>
            <a:pPr algn="r"/>
            <a:r>
              <a:rPr lang="ru-RU" sz="4400" dirty="0" smtClean="0">
                <a:latin typeface="Monotype Corsiva" pitchFamily="66" charset="0"/>
              </a:rPr>
              <a:t>А Невский</a:t>
            </a: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Documents and Settings\GrebennikovaEV\Рабочий стол\рыцарский турнир\146963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357562"/>
            <a:ext cx="3203577" cy="246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857231"/>
            <a:ext cx="62151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Как называют подростка, изучающего  морское дело?</a:t>
            </a: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Documents and Settings\GrebennikovaEV\Рабочий стол\рыцарский турнир\455789__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43248"/>
            <a:ext cx="3686179" cy="266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Как называют наплечные знаки в русской армии и флоте?</a:t>
            </a: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C:\Documents and Settings\GrebennikovaEV\Рабочий стол\рыцарский турнир\iCAH80TQ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143380"/>
            <a:ext cx="1096963" cy="996950"/>
          </a:xfrm>
          <a:prstGeom prst="rect">
            <a:avLst/>
          </a:prstGeom>
          <a:noFill/>
        </p:spPr>
      </p:pic>
      <p:pic>
        <p:nvPicPr>
          <p:cNvPr id="10243" name="Picture 3" descr="C:\Documents and Settings\GrebennikovaEV\Рабочий стол\рыцарский турнир\646542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429000"/>
            <a:ext cx="1785938" cy="2480469"/>
          </a:xfrm>
          <a:prstGeom prst="rect">
            <a:avLst/>
          </a:prstGeom>
          <a:noFill/>
        </p:spPr>
      </p:pic>
      <p:pic>
        <p:nvPicPr>
          <p:cNvPr id="10244" name="Picture 4" descr="C:\Documents and Settings\GrebennikovaEV\Рабочий стол\рыцарский турнир\b02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164999" y="3764695"/>
            <a:ext cx="2377835" cy="184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Попади в цель!</a:t>
            </a: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GrebennikovaEV\Рабочий стол\рыцарский турнир\1225116586_is02801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4094634" cy="3270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Ухажёр</a:t>
            </a:r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5122" name="Picture 2" descr="C:\Documents and Settings\GrebennikovaEV\Рабочий стол\рыцарский турнир\268256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357430"/>
            <a:ext cx="404812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Скажи комплимент</a:t>
            </a:r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6146" name="Picture 2" descr="C:\Documents and Settings\GrebennikovaEV\Рабочий стол\рыцарский турнир\img_41430679_1641_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14554"/>
            <a:ext cx="4140150" cy="351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«Сила духа»</a:t>
            </a:r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GrebennikovaEV\Рабочий стол\рыцарский турнир\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428868"/>
            <a:ext cx="4492628" cy="3369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r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                      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                     «Верховая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                                   езда»</a:t>
            </a:r>
          </a:p>
          <a:p>
            <a:pPr algn="r"/>
            <a:endParaRPr lang="ru-RU" sz="4400" b="1" dirty="0" smtClean="0">
              <a:latin typeface="Monotype Corsiva" pitchFamily="66" charset="0"/>
            </a:endParaRPr>
          </a:p>
          <a:p>
            <a:pPr algn="r"/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8194" name="Picture 2" descr="C:\Documents and Settings\GrebennikovaEV\Рабочий стол\рыцарский турнир\12900_0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2857507" cy="4286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Monotype Corsiva" pitchFamily="66" charset="0"/>
              </a:rPr>
              <a:t>О, достопочтимые рыцари,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юные повелители душ!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Знатоки вежливости и любознательности!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Явитесь на зов турнирных труб!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Турнир рыцарей ждет вас!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Доспехи ваши - вежливость и любезность,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Внимание и доброжелательность.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Будьте трижды достойны Высокого рыцарского звания!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b="1" dirty="0" smtClean="0">
                <a:latin typeface="Monotype Corsiva" pitchFamily="66" charset="0"/>
              </a:rPr>
              <a:t>Пусть победит сильнейший!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endParaRPr lang="ru-RU" sz="3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«Самый галантный»</a:t>
            </a:r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9218" name="Picture 2" descr="C:\Documents and Settings\GrebennikovaEV\Рабочий стол\рыцарский турнир\8b88daf349bfabda5373ba4459a67a9efacc2137[1].jpg"/>
          <p:cNvPicPr>
            <a:picLocks noChangeAspect="1" noChangeArrowheads="1"/>
          </p:cNvPicPr>
          <p:nvPr/>
        </p:nvPicPr>
        <p:blipFill>
          <a:blip r:embed="rId3"/>
          <a:srcRect t="22803" r="4400" b="6054"/>
          <a:stretch>
            <a:fillRect/>
          </a:stretch>
        </p:blipFill>
        <p:spPr bwMode="auto">
          <a:xfrm>
            <a:off x="3000364" y="2285992"/>
            <a:ext cx="300039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Клянемся рыцарями быть,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Всегда спасибо говорить,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Добрый день и до свидания –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Нет в мире лучше звания!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  Клянемся рыцарями быть!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И лень и грубость позабыть,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 Учиться этикету -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  Науку помнить эту.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   Клянемся рыцарями быть!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  В борьбе со злом добро добыть,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  Невежд разить мечом волшебным,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   И строгим словом, и целебным.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КЛЯНЁМСЯ РЫЦАРЯМИ БЫТЬ!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"Ничто не обходится нам так дешево и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не ценится так дорого , как вежливость".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                                                (М. Сервантес ) 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3000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GrebennikovaEV\Рабочий стол\рыцарский турнир\1263367618_photoliste_20090618160219_espagne_miguel_de_cervan_600_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6814" b="16814"/>
          <a:stretch>
            <a:fillRect/>
          </a:stretch>
        </p:blipFill>
        <p:spPr bwMode="auto">
          <a:xfrm>
            <a:off x="3500430" y="1500174"/>
            <a:ext cx="3778258" cy="283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000" dirty="0" smtClean="0">
                <a:latin typeface="Monotype Corsiva" pitchFamily="66" charset="0"/>
              </a:rPr>
              <a:t>"Истинная вежливость заключается в благожелательном отношении к людям“</a:t>
            </a:r>
            <a:r>
              <a:rPr lang="en-US" sz="3000" dirty="0" smtClean="0">
                <a:latin typeface="Monotype Corsiva" pitchFamily="66" charset="0"/>
              </a:rPr>
              <a:t/>
            </a:r>
            <a:br>
              <a:rPr lang="en-US" sz="3000" dirty="0" smtClean="0">
                <a:latin typeface="Monotype Corsiva" pitchFamily="66" charset="0"/>
              </a:rPr>
            </a:br>
            <a:r>
              <a:rPr lang="en-US" sz="3000" dirty="0" smtClean="0">
                <a:latin typeface="Monotype Corsiva" pitchFamily="66" charset="0"/>
              </a:rPr>
              <a:t>                                                  </a:t>
            </a:r>
            <a:r>
              <a:rPr lang="ru-RU" sz="3000" dirty="0" smtClean="0">
                <a:latin typeface="Monotype Corsiva" pitchFamily="66" charset="0"/>
              </a:rPr>
              <a:t> ( Ж. Руссо ) </a:t>
            </a:r>
            <a:endParaRPr lang="ru-RU" sz="30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GrebennikovaEV\Рабочий стол\рыцарский турнир\iCABAHQY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5"/>
            <a:ext cx="2500330" cy="3125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50033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663300"/>
                </a:solidFill>
                <a:latin typeface="Monotype Corsiva" pitchFamily="66" charset="0"/>
              </a:rPr>
              <a:t>РАЗМИНКА</a:t>
            </a: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Кого в прошлом называли рыцарями?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Picture 5" descr="C:\Documents and Settings\GrebennikovaEV\Рабочий стол\рыцарский турнир\1266296678_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86058"/>
            <a:ext cx="3714776" cy="3595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Какого человека мы называем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рыцарями в наши дни?</a:t>
            </a:r>
            <a:r>
              <a:rPr lang="en-US" sz="3200" dirty="0" smtClean="0">
                <a:latin typeface="Monotype Corsiva" pitchFamily="66" charset="0"/>
              </a:rPr>
              <a:t/>
            </a:r>
            <a:br>
              <a:rPr lang="en-US" sz="32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GrebennikovaEV\Рабочий стол\рыцарский турнир\268256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404812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00108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Герои русских былин – богатыри. Назовите их имена.</a:t>
            </a:r>
          </a:p>
          <a:p>
            <a:pPr algn="ctr"/>
            <a:endParaRPr lang="ru-RU" sz="3600" dirty="0"/>
          </a:p>
        </p:txBody>
      </p:sp>
      <p:pic>
        <p:nvPicPr>
          <p:cNvPr id="5" name="Picture 2" descr="C:\Documents and Settings\GrebennikovaEV\Рабочий стол\рыцарский турнир\1d527cd29c109321dfd501cccc3f408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8934"/>
            <a:ext cx="4539002" cy="293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0010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«Тяжело в учении – легко в бою».</a:t>
            </a:r>
          </a:p>
          <a:p>
            <a:pPr algn="r"/>
            <a:r>
              <a:rPr lang="ru-RU" sz="3600" dirty="0" smtClean="0">
                <a:latin typeface="Monotype Corsiva" pitchFamily="66" charset="0"/>
              </a:rPr>
              <a:t>А.В.Суворов</a:t>
            </a:r>
          </a:p>
          <a:p>
            <a:pPr algn="r"/>
            <a:endParaRPr lang="ru-RU" sz="36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endParaRPr lang="ru-RU" sz="3600" dirty="0"/>
          </a:p>
        </p:txBody>
      </p:sp>
      <p:pic>
        <p:nvPicPr>
          <p:cNvPr id="6" name="Picture 3" descr="C:\Documents and Settings\GrebennikovaEV\Рабочий стол\рыцарский турнир\1249384653_suvorov-a.v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85992"/>
            <a:ext cx="2941738" cy="347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ebennikovaEV\Рабочий стол\рыцарский турнир\рыцарский турнир_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14" y="142852"/>
            <a:ext cx="847302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00108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Почему при рукопожатии  рыцари снимали перчатку?</a:t>
            </a:r>
          </a:p>
          <a:p>
            <a:pPr algn="ctr"/>
            <a:endParaRPr lang="ru-RU" sz="3600" dirty="0"/>
          </a:p>
        </p:txBody>
      </p:sp>
      <p:pic>
        <p:nvPicPr>
          <p:cNvPr id="6" name="Picture 2" descr="C:\Documents and Settings\GrebennikovaEV\Рабочий стол\рыцарский турнир\img_STE3MzhUZkZq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86058"/>
            <a:ext cx="4225846" cy="377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105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О, достопочтимые рыцари, юные повелители душ!  Знатоки вежливости и любознательности!  Явитесь на зов турнирных труб!  Турнир рыцарей ждет вас!  Доспехи ваши - вежливость и любезность,  Внимание и доброжелательность.  Будьте трижды достойны Высокого рыцарского звания!  Пусть победит сильнейший!  </vt:lpstr>
      <vt:lpstr>       "Ничто не обходится нам так дешево и  не ценится так дорого , как вежливость".                                                   (М. Сервантес )  </vt:lpstr>
      <vt:lpstr>       "Истинная вежливость заключается в благожелательном отношении к людям“                                                    ( Ж. Руссо ) </vt:lpstr>
      <vt:lpstr>РАЗМИНКА Кого в прошлом называли рыцарями? </vt:lpstr>
      <vt:lpstr> Какого человека мы называем  рыцарями в наши дни?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                Клянемся рыцарями быть, Всегда спасибо говорить,  Добрый день и до свидания – Нет в мире лучше звания!     Клянемся рыцарями быть!  И лень и грубость позабыть,   Учиться этикету -    Науку помнить эту.      Клянемся рыцарями быть!    В борьбе со злом добро добыть,    Невежд разить мечом волшебным,    И строгим словом, и целебным.  КЛЯНЁМСЯ РЫЦАРЯМИ БЫТЬ!  </vt:lpstr>
    </vt:vector>
  </TitlesOfParts>
  <Company>school5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GrebennikovaEV</dc:creator>
  <cp:lastModifiedBy>GrebennikovaEV</cp:lastModifiedBy>
  <cp:revision>23</cp:revision>
  <dcterms:created xsi:type="dcterms:W3CDTF">2011-02-14T08:54:39Z</dcterms:created>
  <dcterms:modified xsi:type="dcterms:W3CDTF">2011-02-17T16:06:46Z</dcterms:modified>
</cp:coreProperties>
</file>